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14630400" cy="82296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10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0952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678" tIns="33339" rIns="66678" bIns="33339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771525"/>
            <a:ext cx="3702050" cy="2082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66473" y="2969512"/>
            <a:ext cx="4531783" cy="2429601"/>
          </a:xfrm>
          <a:prstGeom prst="rect">
            <a:avLst/>
          </a:prstGeom>
        </p:spPr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208702" y="5860823"/>
            <a:ext cx="2454716" cy="309592"/>
          </a:xfrm>
          <a:prstGeom prst="rect">
            <a:avLst/>
          </a:prstGeom>
        </p:spPr>
        <p:txBody>
          <a:bodyPr lIns="66678" tIns="33339" rIns="66678" bIns="33339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448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771525"/>
            <a:ext cx="3702050" cy="2082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66473" y="2969512"/>
            <a:ext cx="4531783" cy="2429601"/>
          </a:xfrm>
          <a:prstGeom prst="rect">
            <a:avLst/>
          </a:prstGeom>
        </p:spPr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208702" y="5860823"/>
            <a:ext cx="2454716" cy="309592"/>
          </a:xfrm>
          <a:prstGeom prst="rect">
            <a:avLst/>
          </a:prstGeom>
        </p:spPr>
        <p:txBody>
          <a:bodyPr lIns="66678" tIns="33339" rIns="66678" bIns="33339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1895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771525"/>
            <a:ext cx="3702050" cy="2082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66473" y="2969512"/>
            <a:ext cx="4531783" cy="2429601"/>
          </a:xfrm>
          <a:prstGeom prst="rect">
            <a:avLst/>
          </a:prstGeom>
        </p:spPr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208702" y="5860823"/>
            <a:ext cx="2454716" cy="309592"/>
          </a:xfrm>
          <a:prstGeom prst="rect">
            <a:avLst/>
          </a:prstGeom>
        </p:spPr>
        <p:txBody>
          <a:bodyPr lIns="66678" tIns="33339" rIns="66678" bIns="33339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58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678" tIns="33339" rIns="66678" bIns="33339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66678" tIns="33339" rIns="66678" bIns="33339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771525"/>
            <a:ext cx="3702050" cy="2082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66473" y="2969512"/>
            <a:ext cx="4531783" cy="2429601"/>
          </a:xfrm>
          <a:prstGeom prst="rect">
            <a:avLst/>
          </a:prstGeom>
        </p:spPr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208702" y="5860823"/>
            <a:ext cx="2454716" cy="309592"/>
          </a:xfrm>
          <a:prstGeom prst="rect">
            <a:avLst/>
          </a:prstGeom>
        </p:spPr>
        <p:txBody>
          <a:bodyPr lIns="66678" tIns="33339" rIns="66678" bIns="33339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03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771525"/>
            <a:ext cx="3702050" cy="2082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66473" y="2969512"/>
            <a:ext cx="4531783" cy="2429601"/>
          </a:xfrm>
          <a:prstGeom prst="rect">
            <a:avLst/>
          </a:prstGeom>
        </p:spPr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208702" y="5860823"/>
            <a:ext cx="2454716" cy="309592"/>
          </a:xfrm>
          <a:prstGeom prst="rect">
            <a:avLst/>
          </a:prstGeom>
        </p:spPr>
        <p:txBody>
          <a:bodyPr lIns="66678" tIns="33339" rIns="66678" bIns="33339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1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771525"/>
            <a:ext cx="3702050" cy="2082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66473" y="2969512"/>
            <a:ext cx="4531783" cy="2429601"/>
          </a:xfrm>
          <a:prstGeom prst="rect">
            <a:avLst/>
          </a:prstGeom>
        </p:spPr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208702" y="5860823"/>
            <a:ext cx="2454716" cy="309592"/>
          </a:xfrm>
          <a:prstGeom prst="rect">
            <a:avLst/>
          </a:prstGeom>
        </p:spPr>
        <p:txBody>
          <a:bodyPr lIns="66678" tIns="33339" rIns="66678" bIns="33339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380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771525"/>
            <a:ext cx="3702050" cy="2082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66473" y="2969512"/>
            <a:ext cx="4531783" cy="2429601"/>
          </a:xfrm>
          <a:prstGeom prst="rect">
            <a:avLst/>
          </a:prstGeom>
        </p:spPr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208702" y="5860823"/>
            <a:ext cx="2454716" cy="309592"/>
          </a:xfrm>
          <a:prstGeom prst="rect">
            <a:avLst/>
          </a:prstGeom>
        </p:spPr>
        <p:txBody>
          <a:bodyPr lIns="66678" tIns="33339" rIns="66678" bIns="33339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73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771525"/>
            <a:ext cx="3702050" cy="2082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66473" y="2969512"/>
            <a:ext cx="4531783" cy="2429601"/>
          </a:xfrm>
          <a:prstGeom prst="rect">
            <a:avLst/>
          </a:prstGeom>
        </p:spPr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208702" y="5860823"/>
            <a:ext cx="2454716" cy="309592"/>
          </a:xfrm>
          <a:prstGeom prst="rect">
            <a:avLst/>
          </a:prstGeom>
        </p:spPr>
        <p:txBody>
          <a:bodyPr lIns="66678" tIns="33339" rIns="66678" bIns="33339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982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1075" y="771525"/>
            <a:ext cx="3702050" cy="2082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66473" y="2969512"/>
            <a:ext cx="4531783" cy="2429601"/>
          </a:xfrm>
          <a:prstGeom prst="rect">
            <a:avLst/>
          </a:prstGeom>
        </p:spPr>
        <p:txBody>
          <a:bodyPr lIns="66678" tIns="33339" rIns="66678" bIns="3333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208702" y="5860823"/>
            <a:ext cx="2454716" cy="309592"/>
          </a:xfrm>
          <a:prstGeom prst="rect">
            <a:avLst/>
          </a:prstGeom>
        </p:spPr>
        <p:txBody>
          <a:bodyPr lIns="66678" tIns="33339" rIns="66678" bIns="33339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09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60937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Дорожная карта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408878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ru-RU" sz="4450" b="1" dirty="0">
              <a:solidFill>
                <a:srgbClr val="000000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0" indent="0" algn="l">
              <a:lnSpc>
                <a:spcPts val="5550"/>
              </a:lnSpc>
              <a:buNone/>
            </a:pPr>
            <a:r>
              <a:rPr lang="ru-RU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МБДОУ «Детский сад №25 «Сказка»</a:t>
            </a:r>
            <a:endParaRPr lang="en-US" sz="4450" dirty="0"/>
          </a:p>
        </p:txBody>
      </p:sp>
      <p:sp>
        <p:nvSpPr>
          <p:cNvPr id="4" name="Text 2"/>
          <p:cNvSpPr/>
          <p:nvPr/>
        </p:nvSpPr>
        <p:spPr>
          <a:xfrm>
            <a:off x="793790" y="5166598"/>
            <a:ext cx="13042821" cy="1417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участник</a:t>
            </a:r>
            <a:r>
              <a:rPr lang="ru-RU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2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команды</a:t>
            </a:r>
            <a:r>
              <a:rPr lang="ru-RU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</a:p>
          <a:p>
            <a:pPr marL="0" indent="0" algn="l">
              <a:lnSpc>
                <a:spcPts val="3550"/>
              </a:lnSpc>
              <a:buNone/>
            </a:pPr>
            <a:r>
              <a:rPr lang="ru-RU" sz="2200" dirty="0" err="1">
                <a:solidFill>
                  <a:srgbClr val="272525"/>
                </a:solidFill>
                <a:ea typeface="Inter" pitchFamily="34" charset="-122"/>
              </a:rPr>
              <a:t>Чепкасова</a:t>
            </a: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  Ольга Николаевна, заведующий</a:t>
            </a:r>
          </a:p>
          <a:p>
            <a:pPr marL="0" indent="0" algn="l">
              <a:lnSpc>
                <a:spcPts val="3550"/>
              </a:lnSpc>
              <a:buNone/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Матвеева Наталья Александровна, психолог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93790" y="620123"/>
            <a:ext cx="13042822" cy="1212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7699"/>
              </a:lnSpc>
            </a:pPr>
            <a:r>
              <a:rPr lang="ru-RU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Работа с коллективом</a:t>
            </a:r>
            <a:endParaRPr lang="en-US" sz="6150" dirty="0"/>
          </a:p>
        </p:txBody>
      </p:sp>
      <p:sp>
        <p:nvSpPr>
          <p:cNvPr id="4" name="Text 2"/>
          <p:cNvSpPr/>
          <p:nvPr/>
        </p:nvSpPr>
        <p:spPr>
          <a:xfrm>
            <a:off x="793790" y="2020350"/>
            <a:ext cx="13042822" cy="128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Сформулируйте 3 управленческих решения для эффективной работы с коллективом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Коллективное решение – вся команда участвует в процессе обсуждения, 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анализа проблемы   и  выработки решения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Способствует и повышает вовлеченность сотрудников «Мозговой штурм» 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Выработка долгосрочных решений, а так же решения сложных проблем</a:t>
            </a:r>
          </a:p>
          <a:p>
            <a:pPr>
              <a:lnSpc>
                <a:spcPts val="355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31064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93790" y="620123"/>
            <a:ext cx="13042822" cy="1212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7699"/>
              </a:lnSpc>
            </a:pPr>
            <a:r>
              <a:rPr lang="ru-RU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Безопасная среда</a:t>
            </a:r>
            <a:endParaRPr lang="en-US" sz="6150" dirty="0"/>
          </a:p>
        </p:txBody>
      </p:sp>
      <p:sp>
        <p:nvSpPr>
          <p:cNvPr id="4" name="Text 2"/>
          <p:cNvSpPr/>
          <p:nvPr/>
        </p:nvSpPr>
        <p:spPr>
          <a:xfrm>
            <a:off x="793790" y="2020350"/>
            <a:ext cx="13042822" cy="128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Сформулируйте 3 управленческих решения для создания безопасной  комфортной среды 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в своем детском саду</a:t>
            </a:r>
          </a:p>
          <a:p>
            <a:pPr>
              <a:lnSpc>
                <a:spcPts val="3550"/>
              </a:lnSpc>
            </a:pPr>
            <a:endParaRPr lang="ru-RU" sz="2200" dirty="0">
              <a:solidFill>
                <a:srgbClr val="272525"/>
              </a:solidFill>
              <a:ea typeface="Inter" pitchFamily="34" charset="-122"/>
            </a:endParaRPr>
          </a:p>
          <a:p>
            <a:pPr>
              <a:lnSpc>
                <a:spcPts val="3550"/>
              </a:lnSpc>
            </a:pPr>
            <a:endParaRPr lang="ru-RU" sz="2200" dirty="0">
              <a:solidFill>
                <a:srgbClr val="272525"/>
              </a:solidFill>
              <a:ea typeface="Inter" pitchFamily="34" charset="-122"/>
            </a:endParaRP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Физическая – защита от внутренних и внешних угроз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Информационная- защита </a:t>
            </a:r>
            <a:r>
              <a:rPr lang="ru-RU" sz="2200" dirty="0" err="1">
                <a:solidFill>
                  <a:srgbClr val="272525"/>
                </a:solidFill>
                <a:ea typeface="Inter" pitchFamily="34" charset="-122"/>
              </a:rPr>
              <a:t>данных.Цифровая</a:t>
            </a: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 – изолированное виртуального пространства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Социальная – создание комфортной, безопасной атмосферы</a:t>
            </a:r>
          </a:p>
          <a:p>
            <a:pPr>
              <a:lnSpc>
                <a:spcPts val="355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01657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93790" y="620123"/>
            <a:ext cx="13042822" cy="1212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7699"/>
              </a:lnSpc>
            </a:pPr>
            <a:r>
              <a:rPr lang="ru-RU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Работа с родителями</a:t>
            </a:r>
            <a:endParaRPr lang="en-US" sz="6150" dirty="0"/>
          </a:p>
        </p:txBody>
      </p:sp>
      <p:sp>
        <p:nvSpPr>
          <p:cNvPr id="4" name="Text 2"/>
          <p:cNvSpPr/>
          <p:nvPr/>
        </p:nvSpPr>
        <p:spPr>
          <a:xfrm>
            <a:off x="793790" y="2020350"/>
            <a:ext cx="13042822" cy="128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Перечислите принципы, правила, алгоритмы работы с родителями, 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которые Вы внедрите в ДОО до конца 2026г.</a:t>
            </a:r>
          </a:p>
          <a:p>
            <a:pPr>
              <a:lnSpc>
                <a:spcPts val="3550"/>
              </a:lnSpc>
            </a:pPr>
            <a:endParaRPr lang="ru-RU" sz="2200" dirty="0">
              <a:solidFill>
                <a:srgbClr val="272525"/>
              </a:solidFill>
              <a:ea typeface="Inter" pitchFamily="34" charset="-122"/>
            </a:endParaRPr>
          </a:p>
          <a:p>
            <a:pPr>
              <a:lnSpc>
                <a:spcPts val="3550"/>
              </a:lnSpc>
            </a:pPr>
            <a:endParaRPr lang="ru-RU" sz="2200" dirty="0">
              <a:solidFill>
                <a:srgbClr val="272525"/>
              </a:solidFill>
              <a:ea typeface="Inter" pitchFamily="34" charset="-122"/>
            </a:endParaRPr>
          </a:p>
          <a:p>
            <a:pPr marL="457200" indent="-457200">
              <a:lnSpc>
                <a:spcPts val="3550"/>
              </a:lnSpc>
              <a:buAutoNum type="arabicPeriod"/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Партнерство – воспитатель и родитель являются равными партнерами и действуют, как одна команда</a:t>
            </a:r>
          </a:p>
          <a:p>
            <a:pPr marL="457200" indent="-457200">
              <a:lnSpc>
                <a:spcPts val="3550"/>
              </a:lnSpc>
              <a:buAutoNum type="arabicPeriod"/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Доверие и взаимоуважение – педагоги заинтересованы в благополучии ребенка, а родители 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поддерживают усилия воспитателя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3.    Индивидуальный подход – уникальность каждой семьи, ее традиций, личных интересов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4.     Диалог и сотрудничество – совместный поиск решения </a:t>
            </a:r>
            <a:r>
              <a:rPr lang="ru-RU" sz="2200" dirty="0" err="1">
                <a:solidFill>
                  <a:srgbClr val="272525"/>
                </a:solidFill>
                <a:ea typeface="Inter" pitchFamily="34" charset="-122"/>
              </a:rPr>
              <a:t>проблемм</a:t>
            </a:r>
            <a:endParaRPr lang="ru-RU" sz="2200" dirty="0">
              <a:solidFill>
                <a:srgbClr val="272525"/>
              </a:solidFill>
              <a:ea typeface="Inter" pitchFamily="34" charset="-122"/>
            </a:endParaRPr>
          </a:p>
          <a:p>
            <a:pPr marL="457200" indent="-457200">
              <a:lnSpc>
                <a:spcPts val="3550"/>
              </a:lnSpc>
              <a:buAutoNum type="arabicPeriod" startAt="5"/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Поддержка родительства – предоставление родителям педагогической и психологической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помощи, для эффективного воспитания детей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89817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849" y="2474119"/>
            <a:ext cx="1304270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 ключевые ценности </a:t>
            </a:r>
            <a:r>
              <a:rPr lang="ru-RU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НАШЕГО детского сада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636525"/>
            <a:ext cx="4196358" cy="3414723"/>
          </a:xfrm>
          <a:prstGeom prst="roundRect">
            <a:avLst>
              <a:gd name="adj" fmla="val 449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4" name="Text 2"/>
          <p:cNvSpPr/>
          <p:nvPr/>
        </p:nvSpPr>
        <p:spPr>
          <a:xfrm>
            <a:off x="1028224" y="3870960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Ценность 1</a:t>
            </a:r>
            <a:endParaRPr lang="en-US" sz="2650" dirty="0"/>
          </a:p>
        </p:txBody>
      </p:sp>
      <p:sp>
        <p:nvSpPr>
          <p:cNvPr id="5" name="Text 3"/>
          <p:cNvSpPr/>
          <p:nvPr/>
        </p:nvSpPr>
        <p:spPr>
          <a:xfrm>
            <a:off x="1028224" y="4432340"/>
            <a:ext cx="3727490" cy="2222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 первой ключевой ценности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образовательной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организаци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1750" u="sng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Охрана жизни и здоровья детей</a:t>
            </a:r>
            <a:endParaRPr lang="ru-RU" sz="175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209341" y="3640998"/>
            <a:ext cx="4196358" cy="2920057"/>
          </a:xfrm>
          <a:prstGeom prst="roundRect">
            <a:avLst>
              <a:gd name="adj" fmla="val 449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7" name="Text 5"/>
          <p:cNvSpPr/>
          <p:nvPr/>
        </p:nvSpPr>
        <p:spPr>
          <a:xfrm>
            <a:off x="5451396" y="3870960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Ценность 2</a:t>
            </a:r>
            <a:endParaRPr lang="en-US" sz="2650" dirty="0"/>
          </a:p>
        </p:txBody>
      </p:sp>
      <p:sp>
        <p:nvSpPr>
          <p:cNvPr id="8" name="Text 6"/>
          <p:cNvSpPr/>
          <p:nvPr/>
        </p:nvSpPr>
        <p:spPr>
          <a:xfrm>
            <a:off x="5451396" y="4296251"/>
            <a:ext cx="3727490" cy="29200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 второй ключевой ценности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образовательной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организации</a:t>
            </a:r>
            <a:endParaRPr lang="en-US" sz="175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ru-RU" sz="1750" u="sng" dirty="0">
                <a:solidFill>
                  <a:srgbClr val="272525"/>
                </a:solidFill>
                <a:ea typeface="Inter" pitchFamily="34" charset="-122"/>
              </a:rPr>
              <a:t>Обеспечение  </a:t>
            </a:r>
            <a:r>
              <a:rPr lang="ru-RU" sz="1750" u="sng" dirty="0" err="1">
                <a:solidFill>
                  <a:srgbClr val="272525"/>
                </a:solidFill>
                <a:ea typeface="Inter" pitchFamily="34" charset="-122"/>
              </a:rPr>
              <a:t>познаватетельно</a:t>
            </a:r>
            <a:r>
              <a:rPr lang="ru-RU" sz="1750" u="sng" dirty="0">
                <a:solidFill>
                  <a:srgbClr val="272525"/>
                </a:solidFill>
                <a:ea typeface="Inter" pitchFamily="34" charset="-122"/>
              </a:rPr>
              <a:t>-речевого , социально-личностного и физического развития воспитанников</a:t>
            </a:r>
            <a:endParaRPr lang="en-US" sz="1750" u="sng" dirty="0"/>
          </a:p>
        </p:txBody>
      </p:sp>
      <p:sp>
        <p:nvSpPr>
          <p:cNvPr id="9" name="Shape 7"/>
          <p:cNvSpPr/>
          <p:nvPr/>
        </p:nvSpPr>
        <p:spPr>
          <a:xfrm>
            <a:off x="9640133" y="3636526"/>
            <a:ext cx="4196358" cy="2867969"/>
          </a:xfrm>
          <a:prstGeom prst="roundRect">
            <a:avLst>
              <a:gd name="adj" fmla="val 449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874568" y="3870960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Ценность 3</a:t>
            </a:r>
            <a:endParaRPr lang="en-US" sz="2650" dirty="0"/>
          </a:p>
        </p:txBody>
      </p:sp>
      <p:sp>
        <p:nvSpPr>
          <p:cNvPr id="11" name="Text 9"/>
          <p:cNvSpPr/>
          <p:nvPr/>
        </p:nvSpPr>
        <p:spPr>
          <a:xfrm>
            <a:off x="9874568" y="4432340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 третьей ключевой ценности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образовательной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организ</a:t>
            </a:r>
            <a:r>
              <a:rPr lang="ru-RU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ции</a:t>
            </a:r>
            <a:endParaRPr lang="ru-RU" sz="175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ru-RU" sz="1750" u="sng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Работа с родителями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1750" u="sng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Показать </a:t>
            </a:r>
            <a:r>
              <a:rPr lang="ru-RU" sz="1750" u="sng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ценнности</a:t>
            </a:r>
            <a:r>
              <a:rPr lang="ru-RU" sz="1750" u="sng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семьи, нравственные ее основы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58503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Изучение запросов участников образовательного процесса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229689"/>
            <a:ext cx="1304282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</a:t>
            </a:r>
            <a:r>
              <a:rPr lang="ru-RU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важных 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вопроса, которые мы задаем для изучения запроса: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824270" y="3900129"/>
            <a:ext cx="4196358" cy="3552339"/>
          </a:xfrm>
          <a:prstGeom prst="roundRect">
            <a:avLst>
              <a:gd name="adj" fmla="val 3248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4270" y="3968829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DADBF1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21888" y="4135041"/>
            <a:ext cx="340162" cy="34016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51084" y="48760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детям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051084" y="5366504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Что Вы узнали полезного?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051084" y="5808702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Что Вы узнали интересного?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051084" y="6250900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3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Что Вы узнали нового?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5156001" y="3961334"/>
            <a:ext cx="4196358" cy="3514121"/>
          </a:xfrm>
          <a:prstGeom prst="roundRect">
            <a:avLst>
              <a:gd name="adj" fmla="val 3248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2" name="Shape 9"/>
          <p:cNvSpPr/>
          <p:nvPr/>
        </p:nvSpPr>
        <p:spPr>
          <a:xfrm>
            <a:off x="5247442" y="3968829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DADBF1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5060" y="4135041"/>
            <a:ext cx="340162" cy="34016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474256" y="48760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родителям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5474256" y="5366504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850"/>
              </a:lnSpc>
              <a:buSzPct val="100000"/>
            </a:pP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Их детство, мечты, ценности?</a:t>
            </a:r>
            <a:endParaRPr lang="en-US" sz="1750" dirty="0"/>
          </a:p>
        </p:txBody>
      </p:sp>
      <p:sp>
        <p:nvSpPr>
          <p:cNvPr id="16" name="Text 12"/>
          <p:cNvSpPr/>
          <p:nvPr/>
        </p:nvSpPr>
        <p:spPr>
          <a:xfrm>
            <a:off x="5433813" y="5808702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850"/>
              </a:lnSpc>
              <a:buSzPct val="100000"/>
            </a:pP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Чего достигли в жизни?</a:t>
            </a:r>
            <a:endParaRPr lang="en-US" sz="1750" dirty="0"/>
          </a:p>
        </p:txBody>
      </p:sp>
      <p:sp>
        <p:nvSpPr>
          <p:cNvPr id="17" name="Text 13"/>
          <p:cNvSpPr/>
          <p:nvPr/>
        </p:nvSpPr>
        <p:spPr>
          <a:xfrm>
            <a:off x="5474256" y="6250900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850"/>
              </a:lnSpc>
              <a:buSzPct val="100000"/>
            </a:pP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3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Кого хотят  видеть</a:t>
            </a:r>
          </a:p>
          <a:p>
            <a:pPr algn="l">
              <a:lnSpc>
                <a:spcPts val="2850"/>
              </a:lnSpc>
              <a:buSzPct val="100000"/>
            </a:pP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своем ребенке?</a:t>
            </a:r>
            <a:endParaRPr lang="en-US" sz="1750" dirty="0"/>
          </a:p>
        </p:txBody>
      </p:sp>
      <p:sp>
        <p:nvSpPr>
          <p:cNvPr id="18" name="Shape 14"/>
          <p:cNvSpPr/>
          <p:nvPr/>
        </p:nvSpPr>
        <p:spPr>
          <a:xfrm>
            <a:off x="9640133" y="3938348"/>
            <a:ext cx="4196358" cy="3514121"/>
          </a:xfrm>
          <a:prstGeom prst="roundRect">
            <a:avLst>
              <a:gd name="adj" fmla="val 3248"/>
            </a:avLst>
          </a:prstGeom>
          <a:solidFill>
            <a:srgbClr val="FFFFFF"/>
          </a:solidFill>
          <a:ln w="3048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9" name="Shape 15"/>
          <p:cNvSpPr/>
          <p:nvPr/>
        </p:nvSpPr>
        <p:spPr>
          <a:xfrm>
            <a:off x="9670613" y="3968829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DADBF1"/>
          </a:solidFill>
          <a:ln/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68232" y="4135041"/>
            <a:ext cx="340162" cy="34016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9897427" y="48760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воспитателям</a:t>
            </a:r>
            <a:endParaRPr lang="en-US" sz="2200" b="1" dirty="0">
              <a:solidFill>
                <a:srgbClr val="272525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9897427" y="5366504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Чего я хочу?</a:t>
            </a:r>
            <a:endParaRPr lang="en-US" sz="1750" dirty="0"/>
          </a:p>
        </p:txBody>
      </p:sp>
      <p:sp>
        <p:nvSpPr>
          <p:cNvPr id="23" name="Text 18"/>
          <p:cNvSpPr/>
          <p:nvPr/>
        </p:nvSpPr>
        <p:spPr>
          <a:xfrm>
            <a:off x="9897427" y="5808702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Как я могу этого достичь?</a:t>
            </a:r>
            <a:endParaRPr lang="en-US" sz="1750" dirty="0"/>
          </a:p>
        </p:txBody>
      </p:sp>
      <p:sp>
        <p:nvSpPr>
          <p:cNvPr id="24" name="Text 19"/>
          <p:cNvSpPr/>
          <p:nvPr/>
        </p:nvSpPr>
        <p:spPr>
          <a:xfrm>
            <a:off x="9897427" y="6250900"/>
            <a:ext cx="36817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Вопрос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3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Путь к достижению</a:t>
            </a: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запланированного?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5099" y="616864"/>
            <a:ext cx="13060204" cy="2102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00"/>
              </a:lnSpc>
            </a:pPr>
            <a:r>
              <a:rPr lang="en-US" sz="4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Анализ образовательной среды в свете изменившихся запросов участников образовательного процесса: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785099" y="3168254"/>
            <a:ext cx="13060204" cy="897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500"/>
              </a:lnSpc>
            </a:pPr>
            <a:r>
              <a:rPr lang="en-US" sz="2200" b="1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SWOT-анализ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своей образовательной организации по 4-м направлениям (Атмосфера, Пространство, Технологии, Образовательный результат).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85098" y="4542115"/>
            <a:ext cx="6256496" cy="700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Что является сильной стороной в свете трендов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77477" y="5201793"/>
            <a:ext cx="6256496" cy="862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 сильных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сторон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организации</a:t>
            </a: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</a:p>
          <a:p>
            <a:pPr>
              <a:lnSpc>
                <a:spcPts val="2800"/>
              </a:lnSpc>
            </a:pPr>
            <a:r>
              <a:rPr lang="ru-RU" sz="1750" u="sng" dirty="0">
                <a:solidFill>
                  <a:srgbClr val="272525"/>
                </a:solidFill>
                <a:ea typeface="Inter" pitchFamily="34" charset="-122"/>
              </a:rPr>
              <a:t>Комфортная среда Защита и здоровье воспитанников </a:t>
            </a:r>
          </a:p>
          <a:p>
            <a:pPr>
              <a:lnSpc>
                <a:spcPts val="2800"/>
              </a:lnSpc>
            </a:pPr>
            <a:r>
              <a:rPr lang="ru-RU" sz="1750" u="sng" dirty="0">
                <a:solidFill>
                  <a:srgbClr val="272525"/>
                </a:solidFill>
                <a:ea typeface="Inter" pitchFamily="34" charset="-122"/>
              </a:rPr>
              <a:t>Сотрудничество с родителями Профессионализм сотрудников</a:t>
            </a:r>
            <a:endParaRPr lang="en-US" sz="1750" u="sng" dirty="0"/>
          </a:p>
        </p:txBody>
      </p:sp>
      <p:sp>
        <p:nvSpPr>
          <p:cNvPr id="6" name="Shape 4"/>
          <p:cNvSpPr/>
          <p:nvPr/>
        </p:nvSpPr>
        <p:spPr>
          <a:xfrm>
            <a:off x="785098" y="6190542"/>
            <a:ext cx="6256496" cy="35600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785098" y="6478430"/>
            <a:ext cx="4352330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Что является </a:t>
            </a:r>
            <a:r>
              <a:rPr lang="en-US" sz="2200" b="1" dirty="0" err="1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слабой</a:t>
            </a:r>
            <a:r>
              <a:rPr lang="en-US" sz="220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200" b="1" dirty="0" err="1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стороной</a:t>
            </a:r>
            <a:endParaRPr lang="ru-RU" sz="2200" b="1" dirty="0">
              <a:solidFill>
                <a:srgbClr val="4950BC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85098" y="7053143"/>
            <a:ext cx="6256496" cy="358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 слабых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сторон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организации</a:t>
            </a:r>
            <a:endParaRPr lang="ru-RU" sz="175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800"/>
              </a:lnSpc>
            </a:pPr>
            <a:r>
              <a:rPr lang="ru-RU" sz="1750" u="sng" dirty="0">
                <a:solidFill>
                  <a:srgbClr val="272525"/>
                </a:solidFill>
                <a:ea typeface="Inter" pitchFamily="34" charset="-122"/>
              </a:rPr>
              <a:t>Финансирование ограниченное (маленькие лимиты)</a:t>
            </a:r>
            <a:endParaRPr lang="en-US" sz="1750" u="sng" dirty="0"/>
          </a:p>
        </p:txBody>
      </p:sp>
      <p:sp>
        <p:nvSpPr>
          <p:cNvPr id="9" name="Text 7"/>
          <p:cNvSpPr/>
          <p:nvPr/>
        </p:nvSpPr>
        <p:spPr>
          <a:xfrm>
            <a:off x="7596426" y="4542116"/>
            <a:ext cx="4863108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Какие возможности открываются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596427" y="4774883"/>
            <a:ext cx="6256496" cy="700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 возможностей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для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развития</a:t>
            </a:r>
            <a:endParaRPr lang="ru-RU" sz="175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800"/>
              </a:lnSpc>
            </a:pPr>
            <a:r>
              <a:rPr lang="ru-RU" sz="1750" u="sng" dirty="0">
                <a:solidFill>
                  <a:srgbClr val="272525"/>
                </a:solidFill>
                <a:ea typeface="Inter" pitchFamily="34" charset="-122"/>
              </a:rPr>
              <a:t>Развитие  предметно-развивающей среды для гармоничного </a:t>
            </a:r>
          </a:p>
          <a:p>
            <a:pPr>
              <a:lnSpc>
                <a:spcPts val="2800"/>
              </a:lnSpc>
            </a:pPr>
            <a:r>
              <a:rPr lang="ru-RU" sz="1750" u="sng" dirty="0">
                <a:solidFill>
                  <a:srgbClr val="272525"/>
                </a:solidFill>
                <a:ea typeface="Inter" pitchFamily="34" charset="-122"/>
              </a:rPr>
              <a:t>и разностороннего развития ребенка </a:t>
            </a:r>
            <a:endParaRPr lang="en-US" sz="1750" u="sng" dirty="0"/>
          </a:p>
        </p:txBody>
      </p:sp>
      <p:sp>
        <p:nvSpPr>
          <p:cNvPr id="11" name="Shape 9"/>
          <p:cNvSpPr/>
          <p:nvPr/>
        </p:nvSpPr>
        <p:spPr>
          <a:xfrm>
            <a:off x="7588807" y="5840140"/>
            <a:ext cx="6256496" cy="35600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7596426" y="6128029"/>
            <a:ext cx="3425666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Какие угрозы они несут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7596427" y="6702742"/>
            <a:ext cx="6256496" cy="358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потенциальных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угроз</a:t>
            </a:r>
            <a:endParaRPr lang="ru-RU" sz="175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2800"/>
              </a:lnSpc>
            </a:pPr>
            <a:r>
              <a:rPr lang="ru-RU" sz="1750" u="sng" dirty="0">
                <a:solidFill>
                  <a:srgbClr val="272525"/>
                </a:solidFill>
                <a:ea typeface="Inter" pitchFamily="34" charset="-122"/>
              </a:rPr>
              <a:t>Межличностные отношения детей в группе</a:t>
            </a:r>
            <a:endParaRPr lang="en-US" sz="1750" u="sng" dirty="0"/>
          </a:p>
        </p:txBody>
      </p:sp>
    </p:spTree>
    <p:extLst>
      <p:ext uri="{BB962C8B-B14F-4D97-AF65-F5344CB8AC3E}">
        <p14:creationId xmlns:p14="http://schemas.microsoft.com/office/powerpoint/2010/main" val="831627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93790" y="1825586"/>
            <a:ext cx="13042822" cy="1212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7699"/>
              </a:lnSpc>
            </a:pPr>
            <a:r>
              <a:rPr lang="ru-RU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</a:t>
            </a:r>
            <a:r>
              <a:rPr lang="en-US" sz="615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исси</a:t>
            </a:r>
            <a:r>
              <a:rPr lang="ru-RU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я</a:t>
            </a:r>
            <a:r>
              <a:rPr lang="en-US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ru-RU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ДОО</a:t>
            </a:r>
            <a:endParaRPr lang="en-US" sz="6150" dirty="0"/>
          </a:p>
        </p:txBody>
      </p:sp>
      <p:sp>
        <p:nvSpPr>
          <p:cNvPr id="4" name="Text 2"/>
          <p:cNvSpPr/>
          <p:nvPr/>
        </p:nvSpPr>
        <p:spPr>
          <a:xfrm>
            <a:off x="793790" y="4122182"/>
            <a:ext cx="13042822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550"/>
              </a:lnSpc>
            </a:pP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Развернутое описание миссии образовательной организации по </a:t>
            </a:r>
            <a:r>
              <a:rPr lang="en-US" sz="220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шаблону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ru-RU" sz="220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«Наша задача – не наполнить сосуд, а зажечь искру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Мы верим,  что лучший учебник для ребенка – это весь 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Окружающий его мир»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16874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93790" y="2052400"/>
            <a:ext cx="13042822" cy="11247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7699"/>
              </a:lnSpc>
            </a:pPr>
            <a:r>
              <a:rPr lang="ru-RU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</a:t>
            </a:r>
            <a:r>
              <a:rPr lang="en-US" sz="615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тратегическ</a:t>
            </a:r>
            <a:r>
              <a:rPr lang="ru-RU" sz="615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ая</a:t>
            </a:r>
            <a:r>
              <a:rPr lang="en-US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ru-RU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цель</a:t>
            </a:r>
            <a:endParaRPr lang="en-US" sz="6150" dirty="0"/>
          </a:p>
        </p:txBody>
      </p:sp>
      <p:sp>
        <p:nvSpPr>
          <p:cNvPr id="4" name="Text 2"/>
          <p:cNvSpPr/>
          <p:nvPr/>
        </p:nvSpPr>
        <p:spPr>
          <a:xfrm>
            <a:off x="793790" y="4348997"/>
            <a:ext cx="13042822" cy="907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550"/>
              </a:lnSpc>
            </a:pP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Конкретное описание стратегической цели образовательной организации на 2025-2026 учебный год по шаблону: </a:t>
            </a:r>
            <a:endParaRPr lang="ru-RU" sz="220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Сделать окружающую среду и события главным источником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образовательных возможностей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67434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1" y="2352914"/>
            <a:ext cx="891004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Показатели</a:t>
            </a: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445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результативности</a:t>
            </a:r>
            <a:endParaRPr lang="ru-RU" sz="4450" b="1" dirty="0">
              <a:solidFill>
                <a:srgbClr val="000000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1" y="3628670"/>
            <a:ext cx="4158616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850"/>
              </a:lnSpc>
            </a:pPr>
            <a:r>
              <a:rPr lang="en-US" sz="5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5850" dirty="0"/>
          </a:p>
        </p:txBody>
      </p:sp>
      <p:sp>
        <p:nvSpPr>
          <p:cNvPr id="4" name="Text 2"/>
          <p:cNvSpPr/>
          <p:nvPr/>
        </p:nvSpPr>
        <p:spPr>
          <a:xfrm>
            <a:off x="1455420" y="46604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Показатель 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1" y="5150882"/>
            <a:ext cx="4158616" cy="7258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850"/>
              </a:lnSpc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 первого ключевого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показателя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u="sng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эффективности</a:t>
            </a:r>
            <a:endParaRPr lang="ru-RU" sz="1750" u="sng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>
              <a:lnSpc>
                <a:spcPts val="2850"/>
              </a:lnSpc>
            </a:pPr>
            <a:r>
              <a:rPr lang="ru-RU" sz="1750" u="sng" dirty="0">
                <a:solidFill>
                  <a:srgbClr val="272525"/>
                </a:solidFill>
                <a:ea typeface="Inter" pitchFamily="34" charset="-122"/>
              </a:rPr>
              <a:t>Метрика </a:t>
            </a:r>
            <a:r>
              <a:rPr lang="ru-RU" sz="1750" u="sng" dirty="0" err="1">
                <a:solidFill>
                  <a:srgbClr val="272525"/>
                </a:solidFill>
                <a:ea typeface="Inter" pitchFamily="34" charset="-122"/>
              </a:rPr>
              <a:t>результата.Что</a:t>
            </a:r>
            <a:r>
              <a:rPr lang="ru-RU" sz="1750" u="sng" dirty="0">
                <a:solidFill>
                  <a:srgbClr val="272525"/>
                </a:solidFill>
                <a:ea typeface="Inter" pitchFamily="34" charset="-122"/>
              </a:rPr>
              <a:t> изменилось?</a:t>
            </a:r>
          </a:p>
          <a:p>
            <a:pPr algn="ctr">
              <a:lnSpc>
                <a:spcPts val="2850"/>
              </a:lnSpc>
            </a:pP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235893" y="3628670"/>
            <a:ext cx="4158616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850"/>
              </a:lnSpc>
            </a:pPr>
            <a:r>
              <a:rPr lang="en-US" sz="5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5850" dirty="0"/>
          </a:p>
        </p:txBody>
      </p:sp>
      <p:sp>
        <p:nvSpPr>
          <p:cNvPr id="7" name="Text 5"/>
          <p:cNvSpPr/>
          <p:nvPr/>
        </p:nvSpPr>
        <p:spPr>
          <a:xfrm>
            <a:off x="5897524" y="46604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Показатель 2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235893" y="5150882"/>
            <a:ext cx="4158616" cy="7258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850"/>
              </a:lnSpc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 второго ключевого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показателя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эффективности</a:t>
            </a:r>
            <a:endParaRPr lang="ru-RU" sz="175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>
              <a:lnSpc>
                <a:spcPts val="2850"/>
              </a:lnSpc>
            </a:pPr>
            <a:r>
              <a:rPr lang="ru-RU" sz="1750" u="sng" dirty="0">
                <a:solidFill>
                  <a:srgbClr val="272525"/>
                </a:solidFill>
                <a:ea typeface="Inter" pitchFamily="34" charset="-122"/>
              </a:rPr>
              <a:t>Метрика процесса. Как мы работаем?</a:t>
            </a:r>
            <a:endParaRPr lang="en-US" sz="1750" u="sng" dirty="0"/>
          </a:p>
        </p:txBody>
      </p:sp>
      <p:sp>
        <p:nvSpPr>
          <p:cNvPr id="9" name="Text 7"/>
          <p:cNvSpPr/>
          <p:nvPr/>
        </p:nvSpPr>
        <p:spPr>
          <a:xfrm>
            <a:off x="9677996" y="3628670"/>
            <a:ext cx="4158616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850"/>
              </a:lnSpc>
            </a:pPr>
            <a:r>
              <a:rPr lang="en-US" sz="58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5850" dirty="0"/>
          </a:p>
        </p:txBody>
      </p:sp>
      <p:sp>
        <p:nvSpPr>
          <p:cNvPr id="10" name="Text 8"/>
          <p:cNvSpPr/>
          <p:nvPr/>
        </p:nvSpPr>
        <p:spPr>
          <a:xfrm>
            <a:off x="10339626" y="46604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Показатель 3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9677996" y="5150882"/>
            <a:ext cx="4158616" cy="7258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850"/>
              </a:lnSpc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 третьего ключевого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показателя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эффективности</a:t>
            </a:r>
            <a:endParaRPr lang="ru-RU" sz="175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>
              <a:lnSpc>
                <a:spcPts val="2850"/>
              </a:lnSpc>
            </a:pPr>
            <a:r>
              <a:rPr lang="ru-RU" sz="1750" u="sng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Метрика развития. Растем ли мы?</a:t>
            </a:r>
          </a:p>
          <a:p>
            <a:pPr algn="ctr">
              <a:lnSpc>
                <a:spcPts val="2850"/>
              </a:lnSpc>
            </a:pP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589862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5099" y="616864"/>
            <a:ext cx="13060204" cy="2102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00"/>
              </a:lnSpc>
            </a:pPr>
            <a:r>
              <a:rPr lang="ru-RU" sz="4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Эффективные образовательные технологии и практики для решения задач ФОП ДО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85097" y="2719627"/>
            <a:ext cx="6256496" cy="700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ru-RU" sz="220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Технологии, которые мы выбираем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85097" y="3524578"/>
            <a:ext cx="6256496" cy="358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1750" u="sng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</a:t>
            </a:r>
            <a:r>
              <a:rPr lang="en-US" sz="1750" u="sng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ru-RU" sz="1750" u="sng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новых приоритетных технологий</a:t>
            </a:r>
          </a:p>
          <a:p>
            <a:pPr>
              <a:lnSpc>
                <a:spcPts val="2800"/>
              </a:lnSpc>
            </a:pPr>
            <a:r>
              <a:rPr lang="ru-RU" sz="1750" dirty="0">
                <a:solidFill>
                  <a:srgbClr val="272525"/>
                </a:solidFill>
                <a:ea typeface="Inter" pitchFamily="34" charset="-122"/>
              </a:rPr>
              <a:t>Внедрить «Карты детских интересов»</a:t>
            </a:r>
          </a:p>
          <a:p>
            <a:pPr>
              <a:lnSpc>
                <a:spcPts val="2800"/>
              </a:lnSpc>
            </a:pPr>
            <a:r>
              <a:rPr lang="ru-RU" sz="1750" dirty="0">
                <a:solidFill>
                  <a:srgbClr val="272525"/>
                </a:solidFill>
                <a:ea typeface="Inter" pitchFamily="34" charset="-122"/>
              </a:rPr>
              <a:t>новые образовательные технологии в учебный процесс</a:t>
            </a:r>
          </a:p>
          <a:p>
            <a:pPr>
              <a:lnSpc>
                <a:spcPts val="2800"/>
              </a:lnSpc>
            </a:pPr>
            <a:r>
              <a:rPr lang="ru-RU" sz="1750" dirty="0">
                <a:solidFill>
                  <a:srgbClr val="272525"/>
                </a:solidFill>
                <a:ea typeface="Inter" pitchFamily="34" charset="-122"/>
              </a:rPr>
              <a:t>Обучить их использованию педагогический </a:t>
            </a:r>
            <a:r>
              <a:rPr lang="ru-RU" sz="1750" dirty="0" err="1">
                <a:solidFill>
                  <a:srgbClr val="272525"/>
                </a:solidFill>
                <a:ea typeface="Inter" pitchFamily="34" charset="-122"/>
              </a:rPr>
              <a:t>состов</a:t>
            </a:r>
            <a:r>
              <a:rPr lang="ru-RU" sz="1750" dirty="0">
                <a:solidFill>
                  <a:srgbClr val="272525"/>
                </a:solidFill>
                <a:ea typeface="Inter" pitchFamily="34" charset="-122"/>
              </a:rPr>
              <a:t> 100%</a:t>
            </a:r>
          </a:p>
          <a:p>
            <a:pPr>
              <a:lnSpc>
                <a:spcPts val="2800"/>
              </a:lnSpc>
            </a:pPr>
            <a:r>
              <a:rPr lang="ru-RU" sz="1750" dirty="0">
                <a:solidFill>
                  <a:srgbClr val="272525"/>
                </a:solidFill>
                <a:ea typeface="Inter" pitchFamily="34" charset="-122"/>
              </a:rPr>
              <a:t>Использовать для планирования проектов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6426" y="2719626"/>
            <a:ext cx="4863108" cy="700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ru-RU" sz="220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Результаты, которые мы хотим получить </a:t>
            </a:r>
          </a:p>
          <a:p>
            <a:pPr>
              <a:lnSpc>
                <a:spcPts val="2750"/>
              </a:lnSpc>
            </a:pPr>
            <a:r>
              <a:rPr lang="ru-RU" sz="220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благодаря технологиям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596427" y="3644743"/>
            <a:ext cx="6256496" cy="358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1750" u="sng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Описание</a:t>
            </a:r>
            <a:r>
              <a:rPr lang="en-US" sz="1750" u="sng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ru-RU" sz="1750" u="sng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результатов  в развитии детей</a:t>
            </a:r>
          </a:p>
          <a:p>
            <a:pPr>
              <a:lnSpc>
                <a:spcPts val="2800"/>
              </a:lnSpc>
            </a:pP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Задокументировать инструменты наблюдения </a:t>
            </a:r>
          </a:p>
          <a:p>
            <a:pPr>
              <a:lnSpc>
                <a:spcPts val="2800"/>
              </a:lnSpc>
            </a:pPr>
            <a:r>
              <a:rPr lang="ru-RU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 интересами детей</a:t>
            </a:r>
          </a:p>
          <a:p>
            <a:pPr>
              <a:lnSpc>
                <a:spcPts val="2800"/>
              </a:lnSpc>
            </a:pP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72402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93790" y="620123"/>
            <a:ext cx="13042822" cy="12120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7699"/>
              </a:lnSpc>
            </a:pPr>
            <a:r>
              <a:rPr lang="ru-RU" sz="6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Управленческие решения</a:t>
            </a:r>
            <a:endParaRPr lang="en-US" sz="6150" dirty="0"/>
          </a:p>
        </p:txBody>
      </p:sp>
      <p:sp>
        <p:nvSpPr>
          <p:cNvPr id="4" name="Text 2"/>
          <p:cNvSpPr/>
          <p:nvPr/>
        </p:nvSpPr>
        <p:spPr>
          <a:xfrm>
            <a:off x="793790" y="2020350"/>
            <a:ext cx="13042822" cy="128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Перечислите главные управленческие решения, которые обеспечат внедрение новых технологий</a:t>
            </a:r>
          </a:p>
          <a:p>
            <a:pPr>
              <a:lnSpc>
                <a:spcPts val="3550"/>
              </a:lnSpc>
            </a:pPr>
            <a:r>
              <a:rPr lang="ru-RU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 Вашем детском саду</a:t>
            </a:r>
            <a:r>
              <a:rPr lang="en-US" sz="22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ru-RU" sz="220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>
              <a:lnSpc>
                <a:spcPts val="3550"/>
              </a:lnSpc>
            </a:pPr>
            <a:endParaRPr lang="ru-RU" sz="2200" dirty="0">
              <a:solidFill>
                <a:srgbClr val="272525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342900" indent="-342900">
              <a:lnSpc>
                <a:spcPts val="355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Амбициозное</a:t>
            </a:r>
          </a:p>
          <a:p>
            <a:pPr marL="342900" indent="-342900">
              <a:lnSpc>
                <a:spcPts val="355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Вдохновляющее</a:t>
            </a:r>
          </a:p>
          <a:p>
            <a:pPr marL="342900" indent="-342900">
              <a:lnSpc>
                <a:spcPts val="355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272525"/>
                </a:solidFill>
                <a:ea typeface="Inter" pitchFamily="34" charset="-122"/>
              </a:rPr>
              <a:t>Интерес ребенка, является главным двигателем развития</a:t>
            </a:r>
          </a:p>
          <a:p>
            <a:pPr marL="342900" indent="-342900">
              <a:lnSpc>
                <a:spcPts val="3550"/>
              </a:lnSpc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01722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643</Words>
  <Application>Microsoft Office PowerPoint</Application>
  <PresentationFormat>Произвольный</PresentationFormat>
  <Paragraphs>128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Inter</vt:lpstr>
      <vt:lpstr>Inter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Ольга</dc:creator>
  <cp:lastModifiedBy>ADMIN</cp:lastModifiedBy>
  <cp:revision>28</cp:revision>
  <cp:lastPrinted>2025-11-21T04:48:28Z</cp:lastPrinted>
  <dcterms:created xsi:type="dcterms:W3CDTF">2025-10-30T14:45:10Z</dcterms:created>
  <dcterms:modified xsi:type="dcterms:W3CDTF">2025-11-21T04:50:46Z</dcterms:modified>
</cp:coreProperties>
</file>